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9" r:id="rId6"/>
    <p:sldId id="267" r:id="rId7"/>
    <p:sldId id="270" r:id="rId8"/>
    <p:sldId id="259" r:id="rId9"/>
    <p:sldId id="271" r:id="rId10"/>
    <p:sldId id="260" r:id="rId11"/>
    <p:sldId id="272" r:id="rId12"/>
    <p:sldId id="261" r:id="rId13"/>
    <p:sldId id="273" r:id="rId14"/>
    <p:sldId id="262" r:id="rId15"/>
    <p:sldId id="275" r:id="rId16"/>
    <p:sldId id="263" r:id="rId17"/>
    <p:sldId id="274" r:id="rId18"/>
    <p:sldId id="264" r:id="rId19"/>
    <p:sldId id="276" r:id="rId20"/>
    <p:sldId id="265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33470-EA47-4017-ACC2-62B87C76D6DD}" type="datetimeFigureOut">
              <a:rPr lang="en-US" smtClean="0"/>
              <a:pPr/>
              <a:t>11/30/2011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6DA07-4529-460F-8EB7-A396F0D605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0" y="-152400"/>
            <a:ext cx="9144000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1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Tsukimi</a:t>
            </a:r>
            <a:endParaRPr lang="en-US" sz="21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506" name="AutoShape 2" descr="http://farm3.static.flickr.com/2598/3899993388_0bcdfe231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1508" name="Picture 4" descr="http://farm3.static.flickr.com/2598/3899993388_0bcdfe2313.jpg"/>
          <p:cNvPicPr>
            <a:picLocks noChangeAspect="1" noChangeArrowheads="1"/>
          </p:cNvPicPr>
          <p:nvPr/>
        </p:nvPicPr>
        <p:blipFill>
          <a:blip r:embed="rId3" cstate="print"/>
          <a:srcRect l="29259" t="33512" r="54881" b="38954"/>
          <a:stretch>
            <a:fillRect/>
          </a:stretch>
        </p:blipFill>
        <p:spPr bwMode="auto">
          <a:xfrm>
            <a:off x="1447800" y="3276600"/>
            <a:ext cx="1600200" cy="1600200"/>
          </a:xfrm>
          <a:prstGeom prst="rect">
            <a:avLst/>
          </a:prstGeom>
          <a:noFill/>
        </p:spPr>
      </p:pic>
      <p:sp>
        <p:nvSpPr>
          <p:cNvPr id="21510" name="AutoShape 6" descr="http://redbulls.theoffside.com/files/2011/01/night-sky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Tsukimi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8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did Tsukimi originate?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3440" y="3206496"/>
            <a:ext cx="3429000" cy="2400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B. The Japanese harvest feast. 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The Buddhist sky festival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200400"/>
            <a:ext cx="3429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/>
            <a:r>
              <a:rPr lang="en-US" sz="3000" dirty="0" smtClean="0">
                <a:solidFill>
                  <a:schemeClr val="bg1"/>
                </a:solidFill>
              </a:rPr>
              <a:t>A. Aristocrats</a:t>
            </a:r>
          </a:p>
          <a:p>
            <a:pPr marL="514350" indent="-514350"/>
            <a:r>
              <a:rPr lang="en-US" sz="3000" dirty="0" smtClean="0">
                <a:solidFill>
                  <a:schemeClr val="bg1"/>
                </a:solidFill>
              </a:rPr>
              <a:t>Reciting Poetry</a:t>
            </a:r>
          </a:p>
          <a:p>
            <a:pPr marL="514350" indent="-514350"/>
            <a:endParaRPr lang="en-US" sz="3000" dirty="0" smtClean="0">
              <a:solidFill>
                <a:schemeClr val="bg1"/>
              </a:solidFill>
            </a:endParaRPr>
          </a:p>
          <a:p>
            <a:pPr marL="514350" indent="-514350"/>
            <a:r>
              <a:rPr lang="en-US" sz="3000" dirty="0" smtClean="0">
                <a:solidFill>
                  <a:schemeClr val="bg1"/>
                </a:solidFill>
              </a:rPr>
              <a:t>D. The Japanese</a:t>
            </a:r>
          </a:p>
          <a:p>
            <a:pPr marL="514350" indent="-514350"/>
            <a:r>
              <a:rPr lang="en-US" sz="3000" dirty="0" smtClean="0">
                <a:solidFill>
                  <a:schemeClr val="bg1"/>
                </a:solidFill>
              </a:rPr>
              <a:t>solar calendar.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en-US" dirty="0" smtClean="0">
                <a:solidFill>
                  <a:schemeClr val="bg1"/>
                </a:solidFill>
              </a:rPr>
              <a:t>Aristocrats Reciting </a:t>
            </a:r>
            <a:r>
              <a:rPr lang="en-US" dirty="0" smtClean="0">
                <a:solidFill>
                  <a:schemeClr val="bg1"/>
                </a:solidFill>
              </a:rPr>
              <a:t>Poetry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Tsukimi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8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do Tsukimi decorations include?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3440" y="3206496"/>
            <a:ext cx="3429000" cy="2400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B. Japanese reed streamers 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Moon Kanji banners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20040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A. Japanese Pampas Grass </a:t>
            </a:r>
            <a:endParaRPr lang="en-US" sz="3000" dirty="0">
              <a:solidFill>
                <a:schemeClr val="bg1"/>
              </a:solidFill>
            </a:endParaRP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D. Carp Streamers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Japanese Pampas Grass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Tsukimi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8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some parts of </a:t>
            </a:r>
            <a:r>
              <a:rPr lang="en-US" sz="3000" dirty="0" smtClean="0">
                <a:solidFill>
                  <a:schemeClr val="bg1"/>
                </a:solidFill>
              </a:rPr>
              <a:t>Japan Tsukimi is known as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3440" y="3206496"/>
            <a:ext cx="3429000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B. </a:t>
            </a:r>
            <a:r>
              <a:rPr lang="en-US" sz="3000" dirty="0" err="1" smtClean="0">
                <a:solidFill>
                  <a:schemeClr val="bg1"/>
                </a:solidFill>
              </a:rPr>
              <a:t>Otsukimiyoo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Tsukikimi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200400"/>
            <a:ext cx="34290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A. Imonegiutsu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D.</a:t>
            </a:r>
            <a:r>
              <a:rPr lang="en-US" sz="3200" dirty="0">
                <a:solidFill>
                  <a:schemeClr val="bg1"/>
                </a:solidFill>
              </a:rPr>
              <a:t> Imomeigetsu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</a:t>
            </a:r>
            <a:r>
              <a:rPr lang="en-US" dirty="0" err="1" smtClean="0">
                <a:solidFill>
                  <a:schemeClr val="bg1"/>
                </a:solidFill>
              </a:rPr>
              <a:t>Imomeigetsu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Tsukimi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8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given as an offering to the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moon on Tsukimi?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3440" y="3206496"/>
            <a:ext cx="3429000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</a:t>
            </a:r>
            <a:r>
              <a:rPr lang="en-US" sz="3000" dirty="0" smtClean="0">
                <a:solidFill>
                  <a:schemeClr val="bg1"/>
                </a:solidFill>
              </a:rPr>
              <a:t>. </a:t>
            </a:r>
            <a:r>
              <a:rPr lang="en-US" sz="3000" dirty="0" smtClean="0">
                <a:solidFill>
                  <a:schemeClr val="bg1"/>
                </a:solidFill>
              </a:rPr>
              <a:t>Fish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endParaRPr lang="en-US" sz="3000" dirty="0" smtClean="0">
              <a:solidFill>
                <a:schemeClr val="bg1"/>
              </a:solidFill>
            </a:endParaRP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</a:t>
            </a:r>
            <a:r>
              <a:rPr lang="en-US" sz="3000" dirty="0" smtClean="0">
                <a:solidFill>
                  <a:schemeClr val="bg1"/>
                </a:solidFill>
              </a:rPr>
              <a:t>Rice</a:t>
            </a:r>
            <a:endParaRPr lang="en-US" sz="3000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3200400"/>
            <a:ext cx="3429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A</a:t>
            </a:r>
            <a:r>
              <a:rPr lang="en-US" sz="3000" dirty="0" smtClean="0">
                <a:solidFill>
                  <a:schemeClr val="bg1"/>
                </a:solidFill>
              </a:rPr>
              <a:t>. Rice Wine </a:t>
            </a:r>
            <a:endParaRPr lang="en-US" sz="3000" dirty="0" smtClean="0">
              <a:solidFill>
                <a:schemeClr val="bg1"/>
              </a:solidFill>
            </a:endParaRPr>
          </a:p>
          <a:p>
            <a:endParaRPr lang="en-US" sz="3000" dirty="0">
              <a:solidFill>
                <a:schemeClr val="bg1"/>
              </a:solidFill>
            </a:endParaRP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D. </a:t>
            </a:r>
            <a:r>
              <a:rPr lang="en-US" sz="3000" dirty="0" smtClean="0">
                <a:solidFill>
                  <a:schemeClr val="bg1"/>
                </a:solidFill>
              </a:rPr>
              <a:t>Carrots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Rice Wine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Tsukimi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8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Kanji for Tsukimi?</a:t>
            </a:r>
            <a:endParaRPr kumimoji="0" lang="en-U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3440" y="3206496"/>
            <a:ext cx="3429000" cy="19697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</a:t>
            </a:r>
            <a:r>
              <a:rPr lang="en-US" sz="3000" dirty="0" smtClean="0">
                <a:solidFill>
                  <a:schemeClr val="bg1"/>
                </a:solidFill>
              </a:rPr>
              <a:t>.</a:t>
            </a:r>
            <a:r>
              <a:rPr lang="ja-JP" altLang="en-US" sz="3000" smtClean="0">
                <a:solidFill>
                  <a:schemeClr val="bg1"/>
                </a:solidFill>
              </a:rPr>
              <a:t>関</a:t>
            </a:r>
            <a:r>
              <a:rPr lang="ja-JP" altLang="en-US" sz="3000" smtClean="0">
                <a:solidFill>
                  <a:schemeClr val="bg1"/>
                </a:solidFill>
              </a:rPr>
              <a:t>連項目</a:t>
            </a:r>
            <a:r>
              <a:rPr lang="en-US" sz="3000" u="sng" dirty="0" smtClean="0">
                <a:solidFill>
                  <a:schemeClr val="bg1"/>
                </a:solidFill>
              </a:rPr>
              <a:t> </a:t>
            </a:r>
            <a:endParaRPr lang="en-US" sz="3000" u="sng" dirty="0" smtClean="0">
              <a:solidFill>
                <a:schemeClr val="bg1"/>
              </a:solidFill>
            </a:endParaRP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</a:t>
            </a:r>
            <a:r>
              <a:rPr lang="ja-JP" altLang="en-US" sz="3000" smtClean="0">
                <a:solidFill>
                  <a:schemeClr val="bg1"/>
                </a:solidFill>
              </a:rPr>
              <a:t>韓国</a:t>
            </a:r>
            <a:endParaRPr lang="en-US" sz="3000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3200400"/>
            <a:ext cx="34290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A</a:t>
            </a:r>
            <a:r>
              <a:rPr lang="en-US" sz="3000" dirty="0" smtClean="0">
                <a:solidFill>
                  <a:schemeClr val="bg1"/>
                </a:solidFill>
              </a:rPr>
              <a:t>. </a:t>
            </a:r>
            <a:r>
              <a:rPr lang="ja-JP" altLang="en-US" sz="3000" smtClean="0">
                <a:solidFill>
                  <a:schemeClr val="bg1"/>
                </a:solidFill>
              </a:rPr>
              <a:t>月見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endParaRPr lang="en-US" sz="3000" dirty="0" smtClean="0">
              <a:solidFill>
                <a:schemeClr val="bg1"/>
              </a:solidFill>
            </a:endParaRPr>
          </a:p>
          <a:p>
            <a:endParaRPr lang="en-US" sz="3000" dirty="0">
              <a:solidFill>
                <a:schemeClr val="bg1"/>
              </a:solidFill>
            </a:endParaRP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D. </a:t>
            </a:r>
            <a:r>
              <a:rPr lang="ja-JP" altLang="en-US" sz="3000" smtClean="0">
                <a:solidFill>
                  <a:schemeClr val="bg1"/>
                </a:solidFill>
              </a:rPr>
              <a:t>日本語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</a:t>
            </a:r>
            <a:r>
              <a:rPr lang="ja-JP" altLang="en-US" smtClean="0">
                <a:solidFill>
                  <a:schemeClr val="bg1"/>
                </a:solidFill>
              </a:rPr>
              <a:t>月見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Tsukimi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685800"/>
          </a:xfrm>
        </p:spPr>
        <p:txBody>
          <a:bodyPr>
            <a:norm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What is the literal translation of Tsukimi?</a:t>
            </a:r>
            <a:endParaRPr lang="en-US" sz="3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3440" y="3179064"/>
            <a:ext cx="3429000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B. Festival </a:t>
            </a:r>
            <a:r>
              <a:rPr lang="en-US" sz="3000" dirty="0">
                <a:solidFill>
                  <a:schemeClr val="bg1"/>
                </a:solidFill>
              </a:rPr>
              <a:t>o</a:t>
            </a:r>
            <a:r>
              <a:rPr lang="en-US" sz="3000" dirty="0" smtClean="0">
                <a:solidFill>
                  <a:schemeClr val="bg1"/>
                </a:solidFill>
              </a:rPr>
              <a:t>f </a:t>
            </a:r>
            <a:r>
              <a:rPr lang="en-US" sz="3000" dirty="0">
                <a:solidFill>
                  <a:schemeClr val="bg1"/>
                </a:solidFill>
              </a:rPr>
              <a:t>t</a:t>
            </a:r>
            <a:r>
              <a:rPr lang="en-US" sz="3000" dirty="0" smtClean="0">
                <a:solidFill>
                  <a:schemeClr val="bg1"/>
                </a:solidFill>
              </a:rPr>
              <a:t>he </a:t>
            </a:r>
            <a:r>
              <a:rPr lang="en-US" sz="3000" dirty="0">
                <a:solidFill>
                  <a:schemeClr val="bg1"/>
                </a:solidFill>
              </a:rPr>
              <a:t>n</a:t>
            </a:r>
            <a:r>
              <a:rPr lang="en-US" sz="3000" dirty="0" smtClean="0">
                <a:solidFill>
                  <a:schemeClr val="bg1"/>
                </a:solidFill>
              </a:rPr>
              <a:t>ight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</a:t>
            </a:r>
            <a:r>
              <a:rPr lang="en-US" sz="3000" dirty="0">
                <a:solidFill>
                  <a:schemeClr val="bg1"/>
                </a:solidFill>
              </a:rPr>
              <a:t>N</a:t>
            </a:r>
            <a:r>
              <a:rPr lang="en-US" sz="3000" dirty="0" smtClean="0">
                <a:solidFill>
                  <a:schemeClr val="bg1"/>
                </a:solidFill>
              </a:rPr>
              <a:t>ew years eve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200400"/>
            <a:ext cx="3429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A. Moon viewing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D. Watching of </a:t>
            </a:r>
            <a:r>
              <a:rPr lang="en-US" sz="3000" dirty="0">
                <a:solidFill>
                  <a:schemeClr val="bg1"/>
                </a:solidFill>
              </a:rPr>
              <a:t>t</a:t>
            </a:r>
            <a:r>
              <a:rPr lang="en-US" sz="3000" dirty="0" smtClean="0">
                <a:solidFill>
                  <a:schemeClr val="bg1"/>
                </a:solidFill>
              </a:rPr>
              <a:t>he </a:t>
            </a:r>
            <a:r>
              <a:rPr lang="en-US" sz="3000" dirty="0">
                <a:solidFill>
                  <a:schemeClr val="bg1"/>
                </a:solidFill>
              </a:rPr>
              <a:t>s</a:t>
            </a:r>
            <a:r>
              <a:rPr lang="en-US" sz="3000" dirty="0" smtClean="0">
                <a:solidFill>
                  <a:schemeClr val="bg1"/>
                </a:solidFill>
              </a:rPr>
              <a:t>tars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Tsukimi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8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000" noProof="0" dirty="0" smtClean="0">
                <a:solidFill>
                  <a:schemeClr val="bg1"/>
                </a:solidFill>
              </a:rPr>
              <a:t>What is a Tsukimi burger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3440" y="3206496"/>
            <a:ext cx="3429000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B. A rice dumpling burger 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A chestnut burger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200400"/>
            <a:ext cx="3429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A. A fried egg sandwich </a:t>
            </a: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D. A burger with </a:t>
            </a:r>
            <a:r>
              <a:rPr lang="en-US" sz="3000" dirty="0">
                <a:solidFill>
                  <a:schemeClr val="bg1"/>
                </a:solidFill>
              </a:rPr>
              <a:t>u</a:t>
            </a:r>
            <a:r>
              <a:rPr lang="en-US" sz="3000" dirty="0" smtClean="0">
                <a:solidFill>
                  <a:schemeClr val="bg1"/>
                </a:solidFill>
              </a:rPr>
              <a:t>don noodles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A fried egg sandwich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Moon viewing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Tsukimi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76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day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Tsukimi celebration of the waxing moon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63440" y="3206496"/>
            <a:ext cx="3429000" cy="2400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B.13</a:t>
            </a:r>
            <a:r>
              <a:rPr lang="en-US" sz="3000" baseline="30000" dirty="0" smtClean="0">
                <a:solidFill>
                  <a:schemeClr val="bg1"/>
                </a:solidFill>
              </a:rPr>
              <a:t>th</a:t>
            </a:r>
            <a:r>
              <a:rPr lang="en-US" sz="3000" dirty="0" smtClean="0">
                <a:solidFill>
                  <a:schemeClr val="bg1"/>
                </a:solidFill>
              </a:rPr>
              <a:t> day of the first month 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12</a:t>
            </a:r>
            <a:r>
              <a:rPr lang="en-US" sz="3000" baseline="30000" dirty="0" smtClean="0">
                <a:solidFill>
                  <a:schemeClr val="bg1"/>
                </a:solidFill>
              </a:rPr>
              <a:t>th</a:t>
            </a:r>
            <a:r>
              <a:rPr lang="en-US" sz="3000" dirty="0" smtClean="0">
                <a:solidFill>
                  <a:schemeClr val="bg1"/>
                </a:solidFill>
              </a:rPr>
              <a:t> day of the twelfth month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200400"/>
            <a:ext cx="3429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A.</a:t>
            </a:r>
            <a:r>
              <a:rPr lang="en-US" sz="3000" dirty="0">
                <a:solidFill>
                  <a:schemeClr val="bg1"/>
                </a:solidFill>
              </a:rPr>
              <a:t> </a:t>
            </a:r>
            <a:r>
              <a:rPr lang="en-US" sz="3000" dirty="0" smtClean="0">
                <a:solidFill>
                  <a:schemeClr val="bg1"/>
                </a:solidFill>
              </a:rPr>
              <a:t>13</a:t>
            </a:r>
            <a:r>
              <a:rPr lang="en-US" sz="3000" baseline="30000" dirty="0" smtClean="0">
                <a:solidFill>
                  <a:schemeClr val="bg1"/>
                </a:solidFill>
              </a:rPr>
              <a:t>th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>
                <a:solidFill>
                  <a:schemeClr val="bg1"/>
                </a:solidFill>
              </a:rPr>
              <a:t>day of the ninth month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D. 15</a:t>
            </a:r>
            <a:r>
              <a:rPr lang="en-US" sz="3000" baseline="30000" dirty="0" smtClean="0">
                <a:solidFill>
                  <a:schemeClr val="bg1"/>
                </a:solidFill>
              </a:rPr>
              <a:t>th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>
                <a:solidFill>
                  <a:schemeClr val="bg1"/>
                </a:solidFill>
              </a:rPr>
              <a:t>day of the eighth month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A. 13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day of the ninth month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Tsukimi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57200" y="1676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day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the Tsukimi celebration of the full moon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63440" y="3206496"/>
            <a:ext cx="3429000" cy="24006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B.13</a:t>
            </a:r>
            <a:r>
              <a:rPr lang="en-US" sz="3000" baseline="30000" dirty="0" smtClean="0">
                <a:solidFill>
                  <a:schemeClr val="bg1"/>
                </a:solidFill>
              </a:rPr>
              <a:t>th</a:t>
            </a:r>
            <a:r>
              <a:rPr lang="en-US" sz="3000" dirty="0" smtClean="0">
                <a:solidFill>
                  <a:schemeClr val="bg1"/>
                </a:solidFill>
              </a:rPr>
              <a:t> day of the first month 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12</a:t>
            </a:r>
            <a:r>
              <a:rPr lang="en-US" sz="3000" baseline="30000" dirty="0" smtClean="0">
                <a:solidFill>
                  <a:schemeClr val="bg1"/>
                </a:solidFill>
              </a:rPr>
              <a:t>th</a:t>
            </a:r>
            <a:r>
              <a:rPr lang="en-US" sz="3000" dirty="0" smtClean="0">
                <a:solidFill>
                  <a:schemeClr val="bg1"/>
                </a:solidFill>
              </a:rPr>
              <a:t> day of the twelfth month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5800" y="3200400"/>
            <a:ext cx="3429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A.</a:t>
            </a:r>
            <a:r>
              <a:rPr lang="en-US" sz="3000" dirty="0">
                <a:solidFill>
                  <a:schemeClr val="bg1"/>
                </a:solidFill>
              </a:rPr>
              <a:t> </a:t>
            </a:r>
            <a:r>
              <a:rPr lang="en-US" sz="3000" dirty="0" smtClean="0">
                <a:solidFill>
                  <a:schemeClr val="bg1"/>
                </a:solidFill>
              </a:rPr>
              <a:t>13</a:t>
            </a:r>
            <a:r>
              <a:rPr lang="en-US" sz="3000" baseline="30000" dirty="0" smtClean="0">
                <a:solidFill>
                  <a:schemeClr val="bg1"/>
                </a:solidFill>
              </a:rPr>
              <a:t>th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>
                <a:solidFill>
                  <a:schemeClr val="bg1"/>
                </a:solidFill>
              </a:rPr>
              <a:t>day of the ninth month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D. 15</a:t>
            </a:r>
            <a:r>
              <a:rPr lang="en-US" sz="3000" baseline="30000" dirty="0" smtClean="0">
                <a:solidFill>
                  <a:schemeClr val="bg1"/>
                </a:solidFill>
              </a:rPr>
              <a:t>th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>
                <a:solidFill>
                  <a:schemeClr val="bg1"/>
                </a:solidFill>
              </a:rPr>
              <a:t>day of the eighth month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D. 15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day of the eighth month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Tsukimi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8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Tsukimi Dango?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3124200"/>
            <a:ext cx="3429000" cy="19389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B. Sweet Potatoes </a:t>
            </a: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endParaRPr lang="en-US" sz="3000" dirty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C. Rice Dumplings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3200400"/>
            <a:ext cx="3429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bg1"/>
                </a:solidFill>
              </a:rPr>
              <a:t>A. Roasted </a:t>
            </a:r>
            <a:r>
              <a:rPr lang="en-US" sz="3000" dirty="0" err="1" smtClean="0">
                <a:solidFill>
                  <a:schemeClr val="bg1"/>
                </a:solidFill>
              </a:rPr>
              <a:t>Chesnuts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</a:p>
          <a:p>
            <a:endParaRPr lang="en-US" sz="3000" dirty="0">
              <a:solidFill>
                <a:schemeClr val="bg1"/>
              </a:solidFill>
            </a:endParaRPr>
          </a:p>
          <a:p>
            <a:endParaRPr lang="en-US" sz="3000" dirty="0" smtClean="0">
              <a:solidFill>
                <a:schemeClr val="bg1"/>
              </a:solidFill>
            </a:endParaRPr>
          </a:p>
          <a:p>
            <a:r>
              <a:rPr lang="en-US" sz="3000" dirty="0" smtClean="0">
                <a:solidFill>
                  <a:schemeClr val="bg1"/>
                </a:solidFill>
              </a:rPr>
              <a:t>D. Pampas Grass Dumplings </a:t>
            </a:r>
            <a:endParaRPr lang="en-US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redbulls.theoffside.com/files/2011/01/night-sky.jpeg"/>
          <p:cNvPicPr>
            <a:picLocks noChangeAspect="1" noChangeArrowheads="1"/>
          </p:cNvPicPr>
          <p:nvPr/>
        </p:nvPicPr>
        <p:blipFill>
          <a:blip r:embed="rId2" cstate="print">
            <a:lum bright="-64000" contrast="-2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C. Rice Dumplings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353</Words>
  <Application>Microsoft Office PowerPoint</Application>
  <PresentationFormat>On-screen Show (4:3)</PresentationFormat>
  <Paragraphs>102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Tsukimi</vt:lpstr>
      <vt:lpstr>A. Moon viewing </vt:lpstr>
      <vt:lpstr>Slide 4</vt:lpstr>
      <vt:lpstr>A. 13th day of the ninth month  </vt:lpstr>
      <vt:lpstr>Slide 6</vt:lpstr>
      <vt:lpstr>D. 15th day of the eighth month </vt:lpstr>
      <vt:lpstr>Slide 8</vt:lpstr>
      <vt:lpstr>C. Rice Dumplings  </vt:lpstr>
      <vt:lpstr>Slide 10</vt:lpstr>
      <vt:lpstr>A. Aristocrats Reciting Poetry </vt:lpstr>
      <vt:lpstr>Slide 12</vt:lpstr>
      <vt:lpstr>A. Japanese Pampas Grass  </vt:lpstr>
      <vt:lpstr>Slide 14</vt:lpstr>
      <vt:lpstr>D. Imomeigetsu  </vt:lpstr>
      <vt:lpstr>Slide 16</vt:lpstr>
      <vt:lpstr>A. Rice Wine  </vt:lpstr>
      <vt:lpstr>Slide 18</vt:lpstr>
      <vt:lpstr>A. 月見  </vt:lpstr>
      <vt:lpstr>Slide 20</vt:lpstr>
      <vt:lpstr>A. A fried egg sandwich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harry PRINCE</dc:creator>
  <cp:lastModifiedBy>harry PRINCE</cp:lastModifiedBy>
  <cp:revision>22</cp:revision>
  <dcterms:created xsi:type="dcterms:W3CDTF">2011-11-29T02:28:16Z</dcterms:created>
  <dcterms:modified xsi:type="dcterms:W3CDTF">2011-11-30T02:40:24Z</dcterms:modified>
</cp:coreProperties>
</file>